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408" r:id="rId3"/>
    <p:sldId id="409" r:id="rId4"/>
    <p:sldId id="407" r:id="rId5"/>
    <p:sldId id="444" r:id="rId6"/>
    <p:sldId id="443" r:id="rId7"/>
    <p:sldId id="440" r:id="rId8"/>
    <p:sldId id="305" r:id="rId9"/>
    <p:sldId id="263" r:id="rId10"/>
    <p:sldId id="265" r:id="rId11"/>
    <p:sldId id="321" r:id="rId12"/>
    <p:sldId id="325" r:id="rId13"/>
    <p:sldId id="326" r:id="rId14"/>
    <p:sldId id="327" r:id="rId15"/>
    <p:sldId id="546" r:id="rId16"/>
    <p:sldId id="331" r:id="rId17"/>
    <p:sldId id="559" r:id="rId18"/>
    <p:sldId id="560" r:id="rId19"/>
    <p:sldId id="561" r:id="rId20"/>
    <p:sldId id="562" r:id="rId21"/>
    <p:sldId id="332" r:id="rId22"/>
    <p:sldId id="556" r:id="rId23"/>
    <p:sldId id="558" r:id="rId24"/>
    <p:sldId id="442" r:id="rId25"/>
    <p:sldId id="437" r:id="rId26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73" autoAdjust="0"/>
    <p:restoredTop sz="93899" autoAdjust="0"/>
  </p:normalViewPr>
  <p:slideViewPr>
    <p:cSldViewPr snapToGrid="0">
      <p:cViewPr varScale="1">
        <p:scale>
          <a:sx n="61" d="100"/>
          <a:sy n="61" d="100"/>
        </p:scale>
        <p:origin x="56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7FE5FD-87AB-4F7F-959D-2AFD9F664250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15" tIns="47107" rIns="94215" bIns="471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92D776-2CF1-4FFB-9EEB-85B1F0DB4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47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 smtClean="0"/>
            </a:lvl1pPr>
          </a:lstStyle>
          <a:p>
            <a:pPr>
              <a:defRPr/>
            </a:pPr>
            <a:fld id="{0BD79A0B-73AE-446A-B993-A6400B35DF99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AFB5F63-F727-4CFC-BF4F-DE51C565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2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State employees elect their board</a:t>
            </a:r>
            <a:r>
              <a:rPr lang="en-US" altLang="en-US" baseline="0" dirty="0"/>
              <a:t> of directors. </a:t>
            </a:r>
          </a:p>
          <a:p>
            <a:pPr>
              <a:spcBef>
                <a:spcPct val="0"/>
              </a:spcBef>
            </a:pPr>
            <a:r>
              <a:rPr lang="en-US" altLang="en-US" baseline="0" dirty="0"/>
              <a:t>SEANC / EMPAC structure is designed as a giant network.</a:t>
            </a: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5497" indent="-294422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7688" indent="-23553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8762" indent="-23553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9838" indent="-235537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90912" indent="-2355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1988" indent="-2355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3063" indent="-2355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4138" indent="-2355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1B8C94-6FEB-4240-9E95-D89CD56216B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646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E482-03D2-4527-9BFC-FC1D21701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065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0BCED-CECE-4CF0-8B55-FB373DE63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5830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EC49-FAB4-4063-8EF1-AEBBBFDF0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1747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609600"/>
            <a:ext cx="863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7C1B-C390-4B5A-8CFC-88B5D6392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558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02B1-2AA5-4C78-A29B-C524114F7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280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9855D-19EE-45CE-8034-529119862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2474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09DD-67C6-474F-81C5-1FB0C6524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72103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B1B1B-CB67-4C95-A04F-770B027E6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548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EFD3-4F4C-4013-B09E-D11EDB71E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669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D450-C376-4EFC-A32E-510FAB406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96334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EE720-CBF0-424D-BF8A-0E5EE53CE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455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8C968-035A-47A2-8A90-FEBFD78B9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76733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1600" y="609600"/>
            <a:ext cx="863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A4A755-4934-4E8F-B9EF-07626304A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5F5D2-9FF1-4202-B2FC-E579750FAC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8"/>
            <a:ext cx="2139885" cy="1963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nc.org/empac" TargetMode="External"/><Relationship Id="rId2" Type="http://schemas.openxmlformats.org/officeDocument/2006/relationships/hyperlink" Target="https://empac.sean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dearmon2723@att.net" TargetMode="External"/><Relationship Id="rId4" Type="http://schemas.openxmlformats.org/officeDocument/2006/relationships/hyperlink" Target="mailto:EMPACChair@seanc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90750" y="2114551"/>
            <a:ext cx="777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en-US" altLang="en-US" sz="5400">
                <a:solidFill>
                  <a:srgbClr val="003F6A"/>
                </a:solidFill>
                <a:latin typeface="Times New Roman" panose="02020603050405020304" pitchFamily="18" charset="0"/>
              </a:rPr>
            </a:br>
            <a:endParaRPr lang="en-US" altLang="en-US" sz="5400">
              <a:solidFill>
                <a:srgbClr val="003F6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2320" y="2057400"/>
            <a:ext cx="813816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EMPAC</a:t>
            </a:r>
            <a:b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3600" dirty="0"/>
              <a:t>ployees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3600" dirty="0"/>
              <a:t>olitical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3600" dirty="0"/>
              <a:t>ction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US" sz="3600" dirty="0"/>
              <a:t>ommittee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505202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2"/>
                </a:solidFill>
              </a:rPr>
              <a:t>EMPAC 101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BC32-EF98-574D-34F2-8BD0C37F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85" y="4615465"/>
            <a:ext cx="4675163" cy="225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EA223C-00AF-8EBF-89DD-981DC1C20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53" y="4603533"/>
            <a:ext cx="3413071" cy="2254467"/>
          </a:xfrm>
          <a:prstGeom prst="rect">
            <a:avLst/>
          </a:prstGeom>
        </p:spPr>
      </p:pic>
      <p:pic>
        <p:nvPicPr>
          <p:cNvPr id="3" name="Picture 2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C299E291-6EA8-A236-60AD-C5245CA6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" y="4615465"/>
            <a:ext cx="3069189" cy="23376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687764" y="765176"/>
            <a:ext cx="6270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EMPAC Area Chairs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819400" y="1889125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A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Stuart Smith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59300" y="1889125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B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Kathy Howell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297614" y="1895475"/>
            <a:ext cx="1703387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C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Charles Scruggs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813050" y="2708275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E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Ali Davis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52950" y="2708275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F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Tonia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Warnic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291264" y="2714625"/>
            <a:ext cx="1703387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G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Walton Jones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819400" y="3530600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J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Kathy Ramsey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559300" y="3530600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K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Janice Bass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297614" y="3536950"/>
            <a:ext cx="1703387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L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Jennifer Stewart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813050" y="4349750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N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Tom Simmons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552950" y="4349750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P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Vacant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6291264" y="4356100"/>
            <a:ext cx="1703387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Q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Daniel Radford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4552950" y="5183189"/>
            <a:ext cx="1703388" cy="769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S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Mike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Kollock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291264" y="5189539"/>
            <a:ext cx="1703387" cy="7699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T</a:t>
            </a:r>
          </a:p>
          <a:p>
            <a:pPr algn="ctr">
              <a:defRPr/>
            </a:pP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Quinterlene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Bowen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035925" y="1895475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D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Barbara Leatherman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8029575" y="2714625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H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Allan Wooster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8035925" y="3536950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M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Junior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Hulen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8029575" y="4356100"/>
            <a:ext cx="1703388" cy="769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 R</a:t>
            </a:r>
          </a:p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Betsy Lee Hodges</a:t>
            </a:r>
          </a:p>
        </p:txBody>
      </p:sp>
    </p:spTree>
    <p:extLst>
      <p:ext uri="{BB962C8B-B14F-4D97-AF65-F5344CB8AC3E}">
        <p14:creationId xmlns:p14="http://schemas.microsoft.com/office/powerpoint/2010/main" val="34486137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EMPAC Committee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1991139"/>
            <a:ext cx="8279524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Each district has four representatives on its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Area EMPAC Committee: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 District EMPAC Chair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 District Chair</a:t>
            </a:r>
          </a:p>
          <a:p>
            <a:pPr lvl="1">
              <a:spcBef>
                <a:spcPct val="0"/>
              </a:spcBef>
              <a:buClrTx/>
              <a:buFontTx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 Two At-Large Representatives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800" dirty="0">
                <a:solidFill>
                  <a:schemeClr val="tx2"/>
                </a:solidFill>
              </a:rPr>
              <a:t>EMPAC Area representatives should serve for two-year terms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800" dirty="0">
                <a:solidFill>
                  <a:schemeClr val="tx2"/>
                </a:solidFill>
              </a:rPr>
              <a:t>New Area Chairs should be elected by January 1</a:t>
            </a:r>
          </a:p>
          <a:p>
            <a:pPr>
              <a:spcBef>
                <a:spcPct val="0"/>
              </a:spcBef>
              <a:buClrTx/>
            </a:pPr>
            <a:r>
              <a:rPr lang="en-US" altLang="en-US" sz="2800" dirty="0">
                <a:solidFill>
                  <a:schemeClr val="tx2"/>
                </a:solidFill>
              </a:rPr>
              <a:t>EMPAC new year begins January 1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8746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BAED-08EB-467C-B4C6-337D5A09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609600"/>
            <a:ext cx="6918960" cy="1143000"/>
          </a:xfrm>
        </p:spPr>
        <p:txBody>
          <a:bodyPr/>
          <a:lstStyle/>
          <a:p>
            <a:r>
              <a:rPr lang="en-US" dirty="0"/>
              <a:t>Area Chair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9E81-1439-43F1-A520-84F5C464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Chairs are elected by the Area EMPAC Committee for a two-year term</a:t>
            </a:r>
          </a:p>
          <a:p>
            <a:r>
              <a:rPr lang="en-US" dirty="0"/>
              <a:t>Organize all EMPAC functions in Area</a:t>
            </a:r>
          </a:p>
          <a:p>
            <a:r>
              <a:rPr lang="en-US" dirty="0"/>
              <a:t>Provide EMPAC training to SEANC members in Area</a:t>
            </a:r>
          </a:p>
          <a:p>
            <a:r>
              <a:rPr lang="en-US" dirty="0"/>
              <a:t>Establish endorsement process and interview teams</a:t>
            </a:r>
          </a:p>
          <a:p>
            <a:r>
              <a:rPr lang="en-US" dirty="0"/>
              <a:t>Coordinate campaign support activities</a:t>
            </a:r>
          </a:p>
          <a:p>
            <a:r>
              <a:rPr lang="en-US" dirty="0"/>
              <a:t>Lead SEANC’s political network (Area EMPAC) in grassroots lobbying efforts</a:t>
            </a:r>
          </a:p>
        </p:txBody>
      </p:sp>
    </p:spTree>
    <p:extLst>
      <p:ext uri="{BB962C8B-B14F-4D97-AF65-F5344CB8AC3E}">
        <p14:creationId xmlns:p14="http://schemas.microsoft.com/office/powerpoint/2010/main" val="2434238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CD0D-5479-4DDD-ABA2-3D4C66A0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EMPAC Chair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0591-179B-4F69-9EDC-940A289E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7970520" cy="4114800"/>
          </a:xfrm>
        </p:spPr>
        <p:txBody>
          <a:bodyPr/>
          <a:lstStyle/>
          <a:p>
            <a:r>
              <a:rPr lang="en-US" dirty="0"/>
              <a:t>Serve as voting member of Area EMPAC</a:t>
            </a:r>
          </a:p>
          <a:p>
            <a:r>
              <a:rPr lang="en-US" dirty="0"/>
              <a:t>Share EMPAC goals and policies with District Members and encourage members to become EMPAC Investors.</a:t>
            </a:r>
          </a:p>
          <a:p>
            <a:r>
              <a:rPr lang="en-US" dirty="0"/>
              <a:t>Provide EMPAC reports at District meetings and through district newsletters</a:t>
            </a:r>
          </a:p>
          <a:p>
            <a:r>
              <a:rPr lang="en-US" dirty="0"/>
              <a:t>Work with Area members to organize campaign support activities</a:t>
            </a:r>
          </a:p>
        </p:txBody>
      </p:sp>
    </p:spTree>
    <p:extLst>
      <p:ext uri="{BB962C8B-B14F-4D97-AF65-F5344CB8AC3E}">
        <p14:creationId xmlns:p14="http://schemas.microsoft.com/office/powerpoint/2010/main" val="2979789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B419-0B7A-435B-84EA-9EAE8F4F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609600"/>
            <a:ext cx="6756400" cy="1143000"/>
          </a:xfrm>
        </p:spPr>
        <p:txBody>
          <a:bodyPr/>
          <a:lstStyle/>
          <a:p>
            <a:r>
              <a:rPr lang="en-US" dirty="0"/>
              <a:t>District At-Large &amp; District Chair Responsibilities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F1E9-26A3-456E-AA5D-8C323753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8366760" cy="4114800"/>
          </a:xfrm>
        </p:spPr>
        <p:txBody>
          <a:bodyPr/>
          <a:lstStyle/>
          <a:p>
            <a:r>
              <a:rPr lang="en-US" dirty="0"/>
              <a:t>Voting member of Area EMPAC</a:t>
            </a:r>
          </a:p>
          <a:p>
            <a:r>
              <a:rPr lang="en-US" dirty="0"/>
              <a:t>Support the efforts of District EMPAC Chair</a:t>
            </a:r>
          </a:p>
          <a:p>
            <a:r>
              <a:rPr lang="en-US" dirty="0"/>
              <a:t>Follow the votes of and build relations with local legislators</a:t>
            </a:r>
          </a:p>
          <a:p>
            <a:r>
              <a:rPr lang="en-US" dirty="0"/>
              <a:t>Assist District EMPAC Chair with campaign support activities</a:t>
            </a:r>
          </a:p>
          <a:p>
            <a:r>
              <a:rPr lang="en-US" dirty="0"/>
              <a:t>Recruit EMPAC investors and SEANC members to become EMPAC supporters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72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914400"/>
            <a:ext cx="5867400" cy="1325563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Keys to Success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C6AE21-4D6C-40FD-9D68-D6D66AD4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649839"/>
            <a:ext cx="10515600" cy="4351338"/>
          </a:xfrm>
        </p:spPr>
        <p:txBody>
          <a:bodyPr/>
          <a:lstStyle/>
          <a:p>
            <a:r>
              <a:rPr lang="en-US" sz="4000" dirty="0"/>
              <a:t>Member Engagement</a:t>
            </a:r>
          </a:p>
          <a:p>
            <a:r>
              <a:rPr lang="en-US" sz="4000" dirty="0"/>
              <a:t>Getting to Know Your Legislator</a:t>
            </a:r>
          </a:p>
          <a:p>
            <a:r>
              <a:rPr lang="en-US" sz="4000" dirty="0"/>
              <a:t>EMPAC Investments</a:t>
            </a:r>
          </a:p>
          <a:p>
            <a:r>
              <a:rPr lang="en-US" sz="4000" dirty="0"/>
              <a:t>Non-Partisan Endorsements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8C478-9AED-408A-9E02-8B140514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9524" cy="2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98BD-C5A7-4C98-B55D-905B7B8C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20BB-8248-4452-809F-3C03F1C07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 more SEANC members to be actively involved in holding legislators and other elected leaders accountable</a:t>
            </a:r>
          </a:p>
          <a:p>
            <a:r>
              <a:rPr lang="en-US" dirty="0"/>
              <a:t>Build relationships with local legislators</a:t>
            </a:r>
          </a:p>
          <a:p>
            <a:r>
              <a:rPr lang="en-US" dirty="0"/>
              <a:t>Participate in SEANC’s grassroots lobbying efforts at state and local level</a:t>
            </a:r>
          </a:p>
          <a:p>
            <a:r>
              <a:rPr lang="en-US" dirty="0"/>
              <a:t>Invite local legislators to district meetings and area meetings</a:t>
            </a:r>
          </a:p>
        </p:txBody>
      </p:sp>
    </p:spTree>
    <p:extLst>
      <p:ext uri="{BB962C8B-B14F-4D97-AF65-F5344CB8AC3E}">
        <p14:creationId xmlns:p14="http://schemas.microsoft.com/office/powerpoint/2010/main" val="2945947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317F-7FDF-224A-8751-B349AB35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Legislator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A49A0F-45DB-9B7D-8802-3ED193AAE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1" y="1982472"/>
            <a:ext cx="9255411" cy="4875528"/>
          </a:xfrm>
        </p:spPr>
      </p:pic>
    </p:spTree>
    <p:extLst>
      <p:ext uri="{BB962C8B-B14F-4D97-AF65-F5344CB8AC3E}">
        <p14:creationId xmlns:p14="http://schemas.microsoft.com/office/powerpoint/2010/main" val="400075285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D1FE-6DC9-685C-1334-82F32107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Legislator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723497-BE5D-F59B-954D-066A401AC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08" y="1936532"/>
            <a:ext cx="8822758" cy="4876800"/>
          </a:xfrm>
        </p:spPr>
      </p:pic>
    </p:spTree>
    <p:extLst>
      <p:ext uri="{BB962C8B-B14F-4D97-AF65-F5344CB8AC3E}">
        <p14:creationId xmlns:p14="http://schemas.microsoft.com/office/powerpoint/2010/main" val="408478834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50B-F3D8-115C-1B96-6998CB37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Legislator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E4BA364-9DFC-37AB-ED3F-B9DA0CF0B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"/>
          <a:stretch/>
        </p:blipFill>
        <p:spPr>
          <a:xfrm>
            <a:off x="1783714" y="1981200"/>
            <a:ext cx="9371478" cy="4876800"/>
          </a:xfrm>
        </p:spPr>
      </p:pic>
    </p:spTree>
    <p:extLst>
      <p:ext uri="{BB962C8B-B14F-4D97-AF65-F5344CB8AC3E}">
        <p14:creationId xmlns:p14="http://schemas.microsoft.com/office/powerpoint/2010/main" val="14098780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P</a:t>
            </a:r>
            <a:r>
              <a:rPr lang="en-US" sz="2800" dirty="0"/>
              <a:t>olitical </a:t>
            </a:r>
            <a:r>
              <a:rPr lang="en-US" sz="2800" b="1" dirty="0"/>
              <a:t>A</a:t>
            </a:r>
            <a:r>
              <a:rPr lang="en-US" sz="2800" dirty="0"/>
              <a:t>ction </a:t>
            </a:r>
            <a:r>
              <a:rPr lang="en-US" sz="2800" b="1" dirty="0"/>
              <a:t>C</a:t>
            </a:r>
            <a:r>
              <a:rPr lang="en-US" sz="2800" dirty="0"/>
              <a:t>ommittee pools campaign contributions from members and donates those funds to campaigns for or against candidates, ballot initiatives, or legislation.</a:t>
            </a:r>
          </a:p>
          <a:p>
            <a:r>
              <a:rPr lang="en-US" sz="2800" dirty="0"/>
              <a:t>Labor organizations like SEANC are prohibited from using general treasury funds to make contributions to or expenditures for candidates.</a:t>
            </a:r>
          </a:p>
          <a:p>
            <a:r>
              <a:rPr lang="en-US" sz="2800" dirty="0"/>
              <a:t>SEANC may use its general treasury funds to pay for the costs of operating, raising money for EMPAC and member-to-member communications.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91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B93F-90CD-99CE-3FDA-92EB248A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Your Legislator</a:t>
            </a:r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131017-FA38-8626-2CC5-E7B64AE05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15" y="2133600"/>
            <a:ext cx="8658105" cy="4724400"/>
          </a:xfrm>
        </p:spPr>
      </p:pic>
    </p:spTree>
    <p:extLst>
      <p:ext uri="{BB962C8B-B14F-4D97-AF65-F5344CB8AC3E}">
        <p14:creationId xmlns:p14="http://schemas.microsoft.com/office/powerpoint/2010/main" val="320473871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BADC-8E16-4443-B584-A1A25ABD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3FC6-69B3-438E-BBBD-AD23A0E18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EMPAC Spotlight email sent periodically to all district EMPAC representatives with updates on EMPAC activities</a:t>
            </a:r>
          </a:p>
          <a:p>
            <a:r>
              <a:rPr lang="en-US" dirty="0"/>
              <a:t>EMPAC updates in </a:t>
            </a:r>
            <a:r>
              <a:rPr lang="en-US" i="1" dirty="0"/>
              <a:t>SEANC Scoop </a:t>
            </a:r>
            <a:r>
              <a:rPr lang="en-US" dirty="0"/>
              <a:t>and</a:t>
            </a:r>
            <a:r>
              <a:rPr lang="en-US" i="1" dirty="0"/>
              <a:t> Reporter</a:t>
            </a:r>
          </a:p>
          <a:p>
            <a:r>
              <a:rPr lang="en-US" dirty="0"/>
              <a:t>On-line EMPAC training videos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13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252A-CB04-41DD-83F7-EF2070A5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SEANC Members VOTE!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5E51-DE37-45FF-9FA6-DD94B63E9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96% of SEANC member were registered to vote in 2020.</a:t>
            </a:r>
          </a:p>
          <a:p>
            <a:r>
              <a:rPr lang="en-US" sz="4000" dirty="0"/>
              <a:t>93% of them VOTED in 2020</a:t>
            </a:r>
          </a:p>
          <a:p>
            <a:r>
              <a:rPr lang="en-US" sz="4000" dirty="0"/>
              <a:t>Statewide, 73% of registered voters in NC voted in 2020</a:t>
            </a:r>
          </a:p>
        </p:txBody>
      </p:sp>
    </p:spTree>
    <p:extLst>
      <p:ext uri="{BB962C8B-B14F-4D97-AF65-F5344CB8AC3E}">
        <p14:creationId xmlns:p14="http://schemas.microsoft.com/office/powerpoint/2010/main" val="1208576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A7E7E5-9005-43D2-8E35-8B5F9EFFB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EMPAC was the second largest state Political Action Committee in 2020</a:t>
            </a:r>
            <a:br>
              <a:rPr lang="en-US" dirty="0"/>
            </a:br>
            <a:r>
              <a:rPr lang="en-US" sz="3600" dirty="0"/>
              <a:t>-NC Free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DDA08D-8FCE-4B75-A61D-4DDC545EF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900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CCFAC-D1CF-40A5-B3C5-E3E71DBE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 &amp;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60FC-7352-4300-A0CF-3B608D3F5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in EMPAC through payroll deduction or bank draft: </a:t>
            </a:r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empac.seanc.org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dirty="0"/>
              <a:t>EMPAC Website: </a:t>
            </a:r>
            <a:r>
              <a:rPr lang="en-US" dirty="0">
                <a:solidFill>
                  <a:srgbClr val="0066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seanc.org/</a:t>
            </a:r>
            <a:r>
              <a:rPr lang="en-US" dirty="0" err="1">
                <a:solidFill>
                  <a:srgbClr val="0066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empac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Email to EMPAC Chair, Flint Benson &amp; Suzanne Beasley </a:t>
            </a:r>
            <a:r>
              <a:rPr lang="en-US" dirty="0">
                <a:solidFill>
                  <a:srgbClr val="0066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EMPACChair@seanc.org</a:t>
            </a:r>
            <a:endParaRPr lang="en-US" dirty="0">
              <a:solidFill>
                <a:srgbClr val="0066FF"/>
              </a:solidFill>
            </a:endParaRPr>
          </a:p>
          <a:p>
            <a:r>
              <a:rPr lang="en-US" dirty="0"/>
              <a:t>Email to EMPAC Chair: </a:t>
            </a:r>
            <a:r>
              <a:rPr lang="en-US" dirty="0">
                <a:solidFill>
                  <a:srgbClr val="0066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mdearmon2723@att.net</a:t>
            </a:r>
            <a:endParaRPr 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32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799" y="1965569"/>
            <a:ext cx="7772400" cy="1102519"/>
          </a:xfrm>
        </p:spPr>
        <p:txBody>
          <a:bodyPr/>
          <a:lstStyle/>
          <a:p>
            <a:pPr algn="ctr"/>
            <a:r>
              <a:rPr lang="en-US" sz="5400" b="1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441" y="3431228"/>
            <a:ext cx="5859118" cy="25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090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PAC?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3150"/>
            <a:ext cx="9707526" cy="3086100"/>
          </a:xfrm>
        </p:spPr>
        <p:txBody>
          <a:bodyPr/>
          <a:lstStyle/>
          <a:p>
            <a:r>
              <a:rPr lang="en-US" sz="2800" dirty="0"/>
              <a:t>EMPAC is separate from SEANC with its own bylaws.</a:t>
            </a:r>
          </a:p>
          <a:p>
            <a:r>
              <a:rPr lang="en-US" sz="2800" dirty="0"/>
              <a:t>SEANC has some control over EMPAC through EMPAC’s bylaws which are approved by SEANC Convention.</a:t>
            </a:r>
          </a:p>
          <a:p>
            <a:r>
              <a:rPr lang="en-US" sz="2800" dirty="0"/>
              <a:t>EMPAC chair elected by SEANC convention. Area EMPAC chairs elected by the Area EMPAC committees.</a:t>
            </a:r>
          </a:p>
          <a:p>
            <a:r>
              <a:rPr lang="en-US" sz="2800" dirty="0"/>
              <a:t>EMPAC has its own treasury that is separate from SEANC.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40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1036" y="1314450"/>
            <a:ext cx="6341165" cy="85725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u="sng" dirty="0"/>
              <a:t>influence and support </a:t>
            </a:r>
            <a:r>
              <a:rPr lang="en-US" dirty="0"/>
              <a:t>the nomination and election of candidates for public office, regardless of political affiliation, who demonstrate a commitment to responsible government and to the welfare of state employees and their families.</a:t>
            </a:r>
          </a:p>
          <a:p>
            <a:r>
              <a:rPr lang="en-US" dirty="0"/>
              <a:t>To </a:t>
            </a:r>
            <a:r>
              <a:rPr lang="en-US" u="sng" dirty="0"/>
              <a:t>educate</a:t>
            </a:r>
            <a:r>
              <a:rPr lang="en-US" dirty="0"/>
              <a:t> the SEANC membership, all active and retired state employees and the candidates for elective office regarding issues affecting state employees.</a:t>
            </a:r>
          </a:p>
        </p:txBody>
      </p:sp>
    </p:spTree>
    <p:extLst>
      <p:ext uri="{BB962C8B-B14F-4D97-AF65-F5344CB8AC3E}">
        <p14:creationId xmlns:p14="http://schemas.microsoft.com/office/powerpoint/2010/main" val="160938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84BA-60FE-4BC2-AE5C-504DAE3E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in EMPAC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9988-91F0-40B0-B8B5-0B3EC68D6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SEANC members are a part of EMPAC</a:t>
            </a:r>
          </a:p>
          <a:p>
            <a:r>
              <a:rPr lang="en-US" dirty="0"/>
              <a:t>To serve as an EMPAC representative at the district, area or state level, you MUST sign EMPAC’s non-partisan pledge and be an EMPAC investor</a:t>
            </a:r>
          </a:p>
          <a:p>
            <a:r>
              <a:rPr lang="en-US" dirty="0"/>
              <a:t>Any SEANC member may attend an Area or State EMPAC meeting </a:t>
            </a:r>
            <a:r>
              <a:rPr lang="en-US" b="1" dirty="0"/>
              <a:t>except </a:t>
            </a:r>
            <a:r>
              <a:rPr lang="en-US" dirty="0"/>
              <a:t>those involving endorsements which are held in closed sessions</a:t>
            </a:r>
          </a:p>
        </p:txBody>
      </p:sp>
    </p:spTree>
    <p:extLst>
      <p:ext uri="{BB962C8B-B14F-4D97-AF65-F5344CB8AC3E}">
        <p14:creationId xmlns:p14="http://schemas.microsoft.com/office/powerpoint/2010/main" val="258786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FC21-1813-4A8C-B0F3-C42D7D02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EMPAC / SEANC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212F-53C8-48E2-BA8C-E6AD4F5DB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EMPAC funds are primarily used to support endorsed candidates</a:t>
            </a:r>
          </a:p>
          <a:p>
            <a:r>
              <a:rPr lang="en-US" sz="2800" dirty="0"/>
              <a:t>EMPAC funds are also used to cover expenses for endorsement meetings, legal fees, endorsement activities and other expenses</a:t>
            </a:r>
          </a:p>
          <a:p>
            <a:r>
              <a:rPr lang="en-US" sz="2800" dirty="0"/>
              <a:t>SEANC funds </a:t>
            </a:r>
            <a:r>
              <a:rPr lang="en-US" sz="2800" b="1" dirty="0"/>
              <a:t>MAY</a:t>
            </a:r>
            <a:r>
              <a:rPr lang="en-US" sz="2800" dirty="0"/>
              <a:t> be used to cover expenses for non-endorsement meetings and fundraising. </a:t>
            </a:r>
          </a:p>
          <a:p>
            <a:r>
              <a:rPr lang="en-US" sz="2800" dirty="0"/>
              <a:t>SEANC district </a:t>
            </a:r>
            <a:r>
              <a:rPr lang="en-US" sz="2800" b="1" dirty="0"/>
              <a:t>MAY</a:t>
            </a:r>
            <a:r>
              <a:rPr lang="en-US" sz="2800" dirty="0"/>
              <a:t> be used to cover expenses of members to attend a State EMPAC meeting that doesn’t include endorsement activities. </a:t>
            </a:r>
          </a:p>
        </p:txBody>
      </p:sp>
    </p:spTree>
    <p:extLst>
      <p:ext uri="{BB962C8B-B14F-4D97-AF65-F5344CB8AC3E}">
        <p14:creationId xmlns:p14="http://schemas.microsoft.com/office/powerpoint/2010/main" val="850621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EMPAC Endorsements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EMPAC is </a:t>
            </a:r>
            <a:r>
              <a:rPr lang="en-US" b="1" dirty="0"/>
              <a:t>non-partisan</a:t>
            </a:r>
            <a:endParaRPr lang="en-US" dirty="0"/>
          </a:p>
          <a:p>
            <a:r>
              <a:rPr lang="en-US" dirty="0"/>
              <a:t>Endorsements based on issues that affect state employees and retirees</a:t>
            </a:r>
          </a:p>
          <a:p>
            <a:r>
              <a:rPr lang="en-US" dirty="0"/>
              <a:t>All candidates should be interviewed</a:t>
            </a:r>
          </a:p>
          <a:p>
            <a:r>
              <a:rPr lang="en-US" dirty="0"/>
              <a:t>Legislative endorsements are made by the Area EMPAC Committees</a:t>
            </a:r>
          </a:p>
          <a:p>
            <a:r>
              <a:rPr lang="en-US" dirty="0"/>
              <a:t>Statewide Endorsements made by State EMPAC Committee</a:t>
            </a:r>
          </a:p>
        </p:txBody>
      </p:sp>
    </p:spTree>
    <p:extLst>
      <p:ext uri="{BB962C8B-B14F-4D97-AF65-F5344CB8AC3E}">
        <p14:creationId xmlns:p14="http://schemas.microsoft.com/office/powerpoint/2010/main" val="952808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flipH="1">
            <a:off x="4764089" y="1549938"/>
            <a:ext cx="1360487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100764" y="1549938"/>
            <a:ext cx="1131887" cy="5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2320926" y="1414463"/>
            <a:ext cx="8416925" cy="2170112"/>
            <a:chOff x="796568" y="1414020"/>
            <a:chExt cx="8417371" cy="2171308"/>
          </a:xfrm>
        </p:grpSpPr>
        <p:sp>
          <p:nvSpPr>
            <p:cNvPr id="5181" name="TextBox 98"/>
            <p:cNvSpPr txBox="1">
              <a:spLocks noChangeArrowheads="1"/>
            </p:cNvSpPr>
            <p:nvPr/>
          </p:nvSpPr>
          <p:spPr bwMode="auto">
            <a:xfrm>
              <a:off x="7706834" y="2054808"/>
              <a:ext cx="150710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Area</a:t>
              </a:r>
            </a:p>
            <a:p>
              <a:pPr algn="ctr"/>
              <a:r>
                <a:rPr lang="en-US" altLang="en-US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EMPAC Committees</a:t>
              </a:r>
            </a:p>
          </p:txBody>
        </p:sp>
        <p:grpSp>
          <p:nvGrpSpPr>
            <p:cNvPr id="5182" name="Group 134"/>
            <p:cNvGrpSpPr>
              <a:grpSpLocks/>
            </p:cNvGrpSpPr>
            <p:nvPr/>
          </p:nvGrpSpPr>
          <p:grpSpPr bwMode="auto">
            <a:xfrm>
              <a:off x="796568" y="1414020"/>
              <a:ext cx="7216637" cy="2171308"/>
              <a:chOff x="796568" y="1414020"/>
              <a:chExt cx="7216637" cy="217130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4595657" y="1414020"/>
                <a:ext cx="0" cy="5479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102972" y="1931830"/>
                <a:ext cx="6604350" cy="111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93447" y="1925477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884064" y="1923888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655629" y="1949302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446246" y="1949302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197173" y="1949302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995728" y="1949302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5797458" y="1955655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578549" y="1949302"/>
                <a:ext cx="0" cy="2160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356465" y="1942948"/>
                <a:ext cx="0" cy="2239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17" idx="0"/>
              </p:cNvCxnSpPr>
              <p:nvPr/>
            </p:nvCxnSpPr>
            <p:spPr>
              <a:xfrm>
                <a:off x="3058876" y="1942948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269846" y="1949302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830442" y="1962009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600419" y="1949302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397387" y="1949302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89591" y="1962009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953219" y="1962009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Oval 5"/>
              <p:cNvSpPr/>
              <p:nvPr/>
            </p:nvSpPr>
            <p:spPr>
              <a:xfrm>
                <a:off x="796568" y="214149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42875" y="2124023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33492" y="2124023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890770" y="2124023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689324" y="2098609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479941" y="2124023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61032" y="2124023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675392" y="2991276"/>
                <a:ext cx="611219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568134" y="2124023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77731" y="299127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752472" y="299127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27213" y="299127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308304" y="299127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095746" y="299127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83187" y="299127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921988" y="2190735"/>
                <a:ext cx="404833" cy="4606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695141" y="2197088"/>
                <a:ext cx="404834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441305" y="2200265"/>
                <a:ext cx="406422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C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239860" y="2197088"/>
                <a:ext cx="406422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D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003488" y="2197088"/>
                <a:ext cx="406422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E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805218" y="2197088"/>
                <a:ext cx="404833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F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584721" y="2197088"/>
                <a:ext cx="404834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G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392802" y="2197088"/>
                <a:ext cx="406422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H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072986" y="3050046"/>
                <a:ext cx="404834" cy="4622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L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863602" y="3035750"/>
                <a:ext cx="404834" cy="4606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3635168" y="3035750"/>
                <a:ext cx="404834" cy="4606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421023" y="3035750"/>
                <a:ext cx="406422" cy="4606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7114" y="2991276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303008" y="3035750"/>
                <a:ext cx="404833" cy="4606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K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211640" y="3053223"/>
                <a:ext cx="404833" cy="4622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Q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984793" y="3053223"/>
                <a:ext cx="404834" cy="4622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R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796049" y="3035750"/>
                <a:ext cx="406422" cy="4606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S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400918" y="2984922"/>
                <a:ext cx="612807" cy="592464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042124" y="2124023"/>
                <a:ext cx="612807" cy="59405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507286" y="3050046"/>
                <a:ext cx="404833" cy="4622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T</a:t>
                </a: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>
                <a:off x="7707322" y="1936595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7156430" y="2197088"/>
                <a:ext cx="406422" cy="4622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+mj-lt"/>
                  </a:rPr>
                  <a:t>J</a:t>
                </a: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1493518" y="1942948"/>
                <a:ext cx="0" cy="10483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2311401" y="2692401"/>
            <a:ext cx="8285163" cy="2466975"/>
            <a:chOff x="787141" y="2692924"/>
            <a:chExt cx="8285194" cy="2465762"/>
          </a:xfrm>
        </p:grpSpPr>
        <p:sp>
          <p:nvSpPr>
            <p:cNvPr id="5125" name="TextBox 99"/>
            <p:cNvSpPr txBox="1">
              <a:spLocks noChangeArrowheads="1"/>
            </p:cNvSpPr>
            <p:nvPr/>
          </p:nvSpPr>
          <p:spPr bwMode="auto">
            <a:xfrm>
              <a:off x="7641825" y="3972659"/>
              <a:ext cx="14305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SEANC Districts</a:t>
              </a:r>
            </a:p>
          </p:txBody>
        </p:sp>
        <p:grpSp>
          <p:nvGrpSpPr>
            <p:cNvPr id="5126" name="Group 155"/>
            <p:cNvGrpSpPr>
              <a:grpSpLocks/>
            </p:cNvGrpSpPr>
            <p:nvPr/>
          </p:nvGrpSpPr>
          <p:grpSpPr bwMode="auto">
            <a:xfrm>
              <a:off x="787141" y="2692924"/>
              <a:ext cx="7267602" cy="2465762"/>
              <a:chOff x="787141" y="2692924"/>
              <a:chExt cx="7267602" cy="2465762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1488819" y="3571967"/>
                <a:ext cx="0" cy="10615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7341953" y="2692924"/>
                <a:ext cx="23812" cy="132808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" idx="4"/>
                <a:endCxn id="60" idx="0"/>
              </p:cNvCxnSpPr>
              <p:nvPr/>
            </p:nvCxnSpPr>
            <p:spPr>
              <a:xfrm flipH="1">
                <a:off x="1093530" y="2735766"/>
                <a:ext cx="9525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895220" y="2735766"/>
                <a:ext cx="0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676273" y="2735766"/>
                <a:ext cx="0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449389" y="2735766"/>
                <a:ext cx="0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219329" y="2735766"/>
                <a:ext cx="0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014670" y="2716725"/>
                <a:ext cx="0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808423" y="2735766"/>
                <a:ext cx="0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595826" y="2735766"/>
                <a:ext cx="0" cy="12852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265109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058862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824040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601918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378208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189424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959364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ounded Rectangle 59"/>
              <p:cNvSpPr/>
              <p:nvPr/>
            </p:nvSpPr>
            <p:spPr>
              <a:xfrm>
                <a:off x="787141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568194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333372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133475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890716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670180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463933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260861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7027627" y="4021009"/>
                <a:ext cx="612777" cy="479189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1949195" y="4647762"/>
                <a:ext cx="612777" cy="480776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752473" y="4633482"/>
                <a:ext cx="612777" cy="480775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527176" y="4647762"/>
                <a:ext cx="611190" cy="480776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308229" y="4647762"/>
                <a:ext cx="612777" cy="480776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5095632" y="4647762"/>
                <a:ext cx="612777" cy="480776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883035" y="4647762"/>
                <a:ext cx="612777" cy="480776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673613" y="4647762"/>
                <a:ext cx="612777" cy="480776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7418154" y="4652523"/>
                <a:ext cx="612777" cy="480775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>
                <a:off x="7719780" y="3584660"/>
                <a:ext cx="0" cy="10631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ounded Rectangle 135"/>
              <p:cNvSpPr/>
              <p:nvPr/>
            </p:nvSpPr>
            <p:spPr>
              <a:xfrm>
                <a:off x="1176080" y="4647762"/>
                <a:ext cx="612777" cy="480776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95079" y="4089237"/>
                <a:ext cx="593727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1 - 2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593594" y="4101931"/>
                <a:ext cx="601665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3 &amp; 8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363535" y="4100345"/>
                <a:ext cx="636589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5 - 7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143000" y="4100345"/>
                <a:ext cx="611190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4 &amp; 9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843090" y="4090824"/>
                <a:ext cx="733428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11 - 13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065714" y="4618356"/>
                <a:ext cx="828678" cy="5229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21, 26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&amp; 28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898395" y="4731859"/>
                <a:ext cx="739778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37 - 47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677861" y="4727098"/>
                <a:ext cx="741365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22 - 23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446214" y="4733445"/>
                <a:ext cx="773115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61 - 62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4593980" y="4087651"/>
                <a:ext cx="830266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10 &amp; 18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247904" y="4733445"/>
                <a:ext cx="768353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58 - 60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035307" y="4727098"/>
                <a:ext cx="758828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56 - 57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402021" y="4090824"/>
                <a:ext cx="747715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16 - 17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814773" y="4725512"/>
                <a:ext cx="735015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64 - 65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175136" y="4100345"/>
                <a:ext cx="828678" cy="3078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20 &amp; 22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629163" y="4635069"/>
                <a:ext cx="658815" cy="5236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66,67 &amp;70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930789" y="4014662"/>
                <a:ext cx="855666" cy="5236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19,25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&amp; 27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7395929" y="4628722"/>
                <a:ext cx="658814" cy="5236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+mj-lt"/>
                  </a:rPr>
                  <a:t>63,68 &amp; 69</a:t>
                </a: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5230813" y="769937"/>
            <a:ext cx="1757362" cy="64452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</a:rPr>
              <a:t>Chairperson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0329" y="784986"/>
            <a:ext cx="1403350" cy="108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624263" y="1233494"/>
            <a:ext cx="1403350" cy="612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75629" y="1198658"/>
            <a:ext cx="127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+mj-lt"/>
              </a:rPr>
              <a:t>SEANC Resources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135535" y="784368"/>
            <a:ext cx="1403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Vice-Chair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Secretary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Treasurer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Past Chair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64533" y="209375"/>
            <a:ext cx="36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+mj-lt"/>
              </a:rPr>
              <a:t>State EMPAC Committee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3505200" y="60960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/>
              <a:t>EMPAC Areas </a:t>
            </a:r>
            <a:r>
              <a:rPr lang="en-US" altLang="en-US" sz="2800"/>
              <a:t>(revised 2013)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920876"/>
            <a:ext cx="86741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EMPAC">
      <a:dk1>
        <a:srgbClr val="000000"/>
      </a:dk1>
      <a:lt1>
        <a:srgbClr val="DDDDDD"/>
      </a:lt1>
      <a:dk2>
        <a:srgbClr val="000000"/>
      </a:dk2>
      <a:lt2>
        <a:srgbClr val="FF0000"/>
      </a:lt2>
      <a:accent1>
        <a:srgbClr val="FF0000"/>
      </a:accent1>
      <a:accent2>
        <a:srgbClr val="3333CC"/>
      </a:accent2>
      <a:accent3>
        <a:srgbClr val="AAAAAA"/>
      </a:accent3>
      <a:accent4>
        <a:srgbClr val="BDBDBD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8459</TotalTime>
  <Words>963</Words>
  <Application>Microsoft Office PowerPoint</Application>
  <PresentationFormat>Widescreen</PresentationFormat>
  <Paragraphs>174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Default Design</vt:lpstr>
      <vt:lpstr>EMPAC Employees Political Action Committee</vt:lpstr>
      <vt:lpstr>What is a PAC?</vt:lpstr>
      <vt:lpstr>What is a PAC? (continued)</vt:lpstr>
      <vt:lpstr>Purpose</vt:lpstr>
      <vt:lpstr>Participation in EMPAC</vt:lpstr>
      <vt:lpstr>EMPAC / SEANC Funds</vt:lpstr>
      <vt:lpstr>EMPAC Endorsements</vt:lpstr>
      <vt:lpstr>PowerPoint Presentation</vt:lpstr>
      <vt:lpstr>EMPAC Areas (revised 2013)</vt:lpstr>
      <vt:lpstr>EMPAC Area Chairs</vt:lpstr>
      <vt:lpstr>Area EMPAC Committee</vt:lpstr>
      <vt:lpstr>Area Chair Responsibilities</vt:lpstr>
      <vt:lpstr>District EMPAC Chair Responsibilities</vt:lpstr>
      <vt:lpstr>District At-Large &amp; District Chair Responsibilities </vt:lpstr>
      <vt:lpstr>Keys to Success</vt:lpstr>
      <vt:lpstr>Member Engagement</vt:lpstr>
      <vt:lpstr>Getting to Know Your Legislator</vt:lpstr>
      <vt:lpstr>Getting to Know Your Legislator</vt:lpstr>
      <vt:lpstr>Getting to Know Your Legislator</vt:lpstr>
      <vt:lpstr>Getting to Know Your Legislator</vt:lpstr>
      <vt:lpstr>Communications</vt:lpstr>
      <vt:lpstr>SEANC Members VOTE!</vt:lpstr>
      <vt:lpstr>EMPAC was the second largest state Political Action Committee in 2020 -NC Free</vt:lpstr>
      <vt:lpstr>Important Links &amp; Emails</vt:lpstr>
      <vt:lpstr>Questions?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mdearmon</dc:creator>
  <cp:lastModifiedBy>Mark Dearmon</cp:lastModifiedBy>
  <cp:revision>342</cp:revision>
  <cp:lastPrinted>2021-12-01T04:04:27Z</cp:lastPrinted>
  <dcterms:created xsi:type="dcterms:W3CDTF">2007-08-28T01:10:49Z</dcterms:created>
  <dcterms:modified xsi:type="dcterms:W3CDTF">2023-02-23T16:41:29Z</dcterms:modified>
</cp:coreProperties>
</file>